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sldIdLst>
    <p:sldId id="256" r:id="rId2"/>
    <p:sldId id="257" r:id="rId3"/>
    <p:sldId id="259" r:id="rId4"/>
    <p:sldId id="271" r:id="rId5"/>
    <p:sldId id="261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60" r:id="rId14"/>
    <p:sldId id="258" r:id="rId15"/>
    <p:sldId id="280" r:id="rId16"/>
    <p:sldId id="281" r:id="rId17"/>
    <p:sldId id="282" r:id="rId18"/>
    <p:sldId id="262" r:id="rId19"/>
    <p:sldId id="264" r:id="rId20"/>
    <p:sldId id="269" r:id="rId21"/>
    <p:sldId id="283" r:id="rId22"/>
    <p:sldId id="270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38.png"  /><Relationship Id="rId5" Type="http://schemas.openxmlformats.org/officeDocument/2006/relationships/image" Target="../media/image40.jpeg"  /><Relationship Id="rId6" Type="http://schemas.openxmlformats.org/officeDocument/2006/relationships/image" Target="../media/image41.png"  /><Relationship Id="rId7" Type="http://schemas.openxmlformats.org/officeDocument/2006/relationships/image" Target="../media/image4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jpeg"  /><Relationship Id="rId6" Type="http://schemas.openxmlformats.org/officeDocument/2006/relationships/image" Target="../media/image47.jpeg"  /><Relationship Id="rId7" Type="http://schemas.openxmlformats.org/officeDocument/2006/relationships/image" Target="../media/image4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50.jpeg"  /><Relationship Id="rId4" Type="http://schemas.openxmlformats.org/officeDocument/2006/relationships/image" Target="../media/image51.jpeg"  /><Relationship Id="rId5" Type="http://schemas.openxmlformats.org/officeDocument/2006/relationships/image" Target="../media/image52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53.png"  /><Relationship Id="rId4" Type="http://schemas.openxmlformats.org/officeDocument/2006/relationships/image" Target="../media/image54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Relationship Id="rId3" Type="http://schemas.openxmlformats.org/officeDocument/2006/relationships/image" Target="../media/image9.jpeg"  /><Relationship Id="rId4" Type="http://schemas.openxmlformats.org/officeDocument/2006/relationships/image" Target="../media/image10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Relationship Id="rId3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jpeg"  /><Relationship Id="rId5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jpe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7618080" y="9618079"/>
            <a:ext cx="667635" cy="667635"/>
            <a:chOff x="17618080" y="9618079"/>
            <a:chExt cx="667635" cy="66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61808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7330104" y="9330105"/>
            <a:ext cx="955609" cy="955609"/>
            <a:chOff x="17330104" y="9330105"/>
            <a:chExt cx="955609" cy="9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330104" y="9330105"/>
              <a:ext cx="955609" cy="955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0" y="0"/>
            <a:ext cx="667635" cy="667635"/>
            <a:chOff x="0" y="0"/>
            <a:chExt cx="667635" cy="667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618080" y="0"/>
            <a:ext cx="667635" cy="667635"/>
            <a:chOff x="17618080" y="0"/>
            <a:chExt cx="667635" cy="66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61808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0" y="0"/>
            <a:ext cx="955609" cy="955609"/>
            <a:chOff x="0" y="0"/>
            <a:chExt cx="955609" cy="955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0" y="0"/>
              <a:ext cx="955609" cy="95560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</a:t>
            </a:r>
            <a:r>
              <a:rPr lang="en-US" altLang="ko-KR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</a:t>
            </a: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-20</a:t>
            </a:r>
            <a:r>
              <a:rPr lang="en-US" altLang="ko-KR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40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91618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01512" y="6972300"/>
            <a:ext cx="12652687" cy="535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3100" kern="0" spc="28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3100" kern="0" spc="28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ko-KR" altLang="en-US" sz="3100" kern="0" spc="28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91928" y="1282607"/>
            <a:ext cx="15734071" cy="538489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19000" b="1">
                <a:solidFill>
                  <a:srgbClr val="000000"/>
                </a:solidFill>
                <a:latin typeface="Futura Bk BT"/>
                <a:cs typeface="Futura Bk BT"/>
              </a:rPr>
              <a:t>MY</a:t>
            </a:r>
            <a:endParaRPr lang="en-US" altLang="ko-KR" sz="19000" b="1">
              <a:solidFill>
                <a:srgbClr val="000000"/>
              </a:solidFill>
              <a:latin typeface="Futura Bk BT"/>
              <a:cs typeface="Futura Bk BT"/>
            </a:endParaRPr>
          </a:p>
          <a:p>
            <a:pPr algn="just">
              <a:defRPr/>
            </a:pPr>
            <a:r>
              <a:rPr lang="en-US" altLang="ko-KR" sz="19000" b="1">
                <a:solidFill>
                  <a:srgbClr val="000000"/>
                </a:solidFill>
                <a:latin typeface="Futura Bk BT"/>
                <a:cs typeface="Futura Bk BT"/>
              </a:rPr>
              <a:t>VISION</a:t>
            </a:r>
            <a:endParaRPr lang="en-US" altLang="ko-KR" sz="19000" b="1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r="28360"/>
          <a:stretch>
            <a:fillRect/>
          </a:stretch>
        </p:blipFill>
        <p:spPr>
          <a:xfrm>
            <a:off x="7728114" y="1981120"/>
            <a:ext cx="8959685" cy="632475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15598" y="1617369"/>
            <a:ext cx="3766201" cy="7564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5800" b="1" kern="0" spc="500">
                <a:solidFill>
                  <a:srgbClr val="000000"/>
                </a:solidFill>
                <a:latin typeface="돋움"/>
                <a:ea typeface="돋움"/>
                <a:cs typeface="Futura Bk BT"/>
              </a:rPr>
              <a:t>02</a:t>
            </a:r>
            <a:endParaRPr lang="en-US">
              <a:latin typeface="돋움"/>
              <a:ea typeface="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5000" y="5719359"/>
            <a:ext cx="4724400" cy="2548341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000">
                <a:latin typeface="한컴 윤고딕 720"/>
                <a:ea typeface="한컴 윤고딕 720"/>
              </a:rPr>
              <a:t>실제 서비스를 개발하는 과정을 제대로 </a:t>
            </a:r>
            <a:endParaRPr lang="en-US" sz="2000">
              <a:ea typeface="한컴 윤고딕 720"/>
            </a:endParaRPr>
          </a:p>
          <a:p>
            <a:pPr algn="just">
              <a:defRPr/>
            </a:pPr>
            <a:r>
              <a:rPr lang="en-US" sz="2000">
                <a:latin typeface="한컴 윤고딕 720"/>
                <a:ea typeface="한컴 윤고딕 720"/>
              </a:rPr>
              <a:t>알고 싶다.</a:t>
            </a:r>
            <a:endParaRPr lang="en-US" sz="2000">
              <a:ea typeface="한컴 윤고딕 720"/>
            </a:endParaRPr>
          </a:p>
          <a:p>
            <a:pPr algn="just">
              <a:defRPr/>
            </a:pPr>
            <a:endParaRPr lang="en-US" sz="2000">
              <a:ea typeface="한컴 윤고딕 720"/>
            </a:endParaRPr>
          </a:p>
          <a:p>
            <a:pPr algn="just">
              <a:defRPr/>
            </a:pPr>
            <a:endParaRPr lang="en-US" sz="2000">
              <a:ea typeface="한컴 윤고딕 720"/>
            </a:endParaRPr>
          </a:p>
          <a:p>
            <a:pPr algn="just">
              <a:defRPr/>
            </a:pPr>
            <a:r>
              <a:rPr lang="ko-KR" altLang="en-US" sz="2000">
                <a:latin typeface="한컴 윤고딕 720"/>
                <a:ea typeface="한컴 윤고딕 720"/>
              </a:rPr>
              <a:t>체계적으로 일을 한다는 것이 어떤 느낌인지</a:t>
            </a:r>
            <a:endParaRPr lang="ko-KR" altLang="en-US" sz="2000">
              <a:ea typeface="한컴 윤고딕 720"/>
            </a:endParaRPr>
          </a:p>
          <a:p>
            <a:pPr algn="just">
              <a:defRPr/>
            </a:pPr>
            <a:r>
              <a:rPr lang="ko-KR" altLang="en-US" sz="2000">
                <a:latin typeface="한컴 윤고딕 720"/>
                <a:ea typeface="한컴 윤고딕 720"/>
              </a:rPr>
              <a:t> 알고 싶다</a:t>
            </a:r>
            <a:r>
              <a:rPr lang="en-US" altLang="ko-KR" sz="2000">
                <a:latin typeface="한컴 윤고딕 720"/>
                <a:ea typeface="한컴 윤고딕 720"/>
              </a:rPr>
              <a:t>.</a:t>
            </a:r>
            <a:endParaRPr lang="en-US" altLang="ko-KR" sz="2000">
              <a:ea typeface="한컴 윤고딕 7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4000" b="1">
                <a:solidFill>
                  <a:srgbClr val="000000"/>
                </a:solidFill>
                <a:latin typeface="한컴 윤고딕 720"/>
                <a:ea typeface="한컴 윤고딕 720"/>
                <a:cs typeface="에스코어 드림 4"/>
              </a:rPr>
              <a:t>Intern</a:t>
            </a:r>
            <a:endParaRPr lang="en-US" altLang="ko-KR" sz="4000" b="1">
              <a:solidFill>
                <a:srgbClr val="000000"/>
              </a:solidFill>
              <a:ea typeface="한컴 윤고딕 720"/>
              <a:cs typeface="에스코어 드림 4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904762" y="5323405"/>
              <a:ext cx="4266667" cy="63443"/>
            </a:xfrm>
            <a:prstGeom prst="rect">
              <a:avLst/>
            </a:prstGeom>
          </p:spPr>
        </p:pic>
      </p:grpSp>
      <p:sp>
        <p:nvSpPr>
          <p:cNvPr id="1008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9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0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4861" y="1447799"/>
            <a:ext cx="11365937" cy="7391400"/>
          </a:xfrm>
          <a:prstGeom prst="rect">
            <a:avLst/>
          </a:prstGeom>
        </p:spPr>
      </p:pic>
      <p:pic>
        <p:nvPicPr>
          <p:cNvPr id="10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1800" y="3047999"/>
            <a:ext cx="10228712" cy="483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5800" b="1" kern="0" spc="500">
                <a:solidFill>
                  <a:srgbClr val="000000"/>
                </a:solidFill>
                <a:latin typeface="Futura Bk BT"/>
                <a:cs typeface="Futura Bk BT"/>
              </a:rPr>
              <a:t>0</a:t>
            </a:r>
            <a:r>
              <a:rPr lang="en-US" altLang="ko-KR" sz="15800" b="1" kern="0" spc="500">
                <a:solidFill>
                  <a:srgbClr val="000000"/>
                </a:solidFill>
                <a:latin typeface="Futura Bk BT"/>
                <a:cs typeface="Futura Bk BT"/>
              </a:rPr>
              <a:t>3</a:t>
            </a:r>
            <a:endParaRPr lang="en-US" altLang="ko-KR" sz="15800" b="1" kern="0" spc="5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5000" y="5719359"/>
            <a:ext cx="4572000" cy="2548341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2000">
                <a:latin typeface="한컴 윤고딕 720"/>
                <a:ea typeface="한컴 윤고딕 720"/>
              </a:rPr>
              <a:t>실제로 스타트업을 실현</a:t>
            </a:r>
            <a:r>
              <a:rPr lang="en-US" altLang="ko-KR" sz="2000">
                <a:latin typeface="한컴 윤고딕 720"/>
                <a:ea typeface="한컴 윤고딕 720"/>
              </a:rPr>
              <a:t>.</a:t>
            </a:r>
            <a:endParaRPr lang="en-US" altLang="ko-KR" sz="2000">
              <a:ea typeface="한컴 윤고딕 720"/>
            </a:endParaRPr>
          </a:p>
          <a:p>
            <a:pPr algn="just">
              <a:defRPr/>
            </a:pPr>
            <a:endParaRPr lang="en-US" sz="2000">
              <a:ea typeface="한컴 윤고딕 720"/>
            </a:endParaRPr>
          </a:p>
          <a:p>
            <a:pPr algn="just">
              <a:defRPr/>
            </a:pPr>
            <a:endParaRPr lang="en-US" sz="2000">
              <a:ea typeface="한컴 윤고딕 720"/>
            </a:endParaRPr>
          </a:p>
          <a:p>
            <a:pPr algn="just">
              <a:defRPr/>
            </a:pPr>
            <a:r>
              <a:rPr lang="ko-KR" altLang="en-US" sz="2000">
                <a:latin typeface="한컴 윤고딕 720"/>
                <a:ea typeface="한컴 윤고딕 720"/>
              </a:rPr>
              <a:t>지금까지 축적될 기술과 경험을 바탕으로</a:t>
            </a:r>
            <a:endParaRPr lang="ko-KR" altLang="en-US" sz="2000">
              <a:ea typeface="한컴 윤고딕 720"/>
            </a:endParaRPr>
          </a:p>
          <a:p>
            <a:pPr algn="just">
              <a:defRPr/>
            </a:pPr>
            <a:r>
              <a:rPr lang="ko-KR" altLang="en-US" sz="2000">
                <a:latin typeface="한컴 윤고딕 720"/>
                <a:ea typeface="한컴 윤고딕 720"/>
              </a:rPr>
              <a:t>스타트업을 시작할 계획</a:t>
            </a:r>
            <a:r>
              <a:rPr lang="en-US" altLang="ko-KR" sz="2000">
                <a:latin typeface="한컴 윤고딕 720"/>
                <a:ea typeface="한컴 윤고딕 720"/>
              </a:rPr>
              <a:t>.</a:t>
            </a:r>
            <a:endParaRPr lang="en-US" altLang="ko-KR" sz="2000">
              <a:ea typeface="한컴 윤고딕 7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4353162" cy="146671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4000" b="1">
                <a:solidFill>
                  <a:srgbClr val="000000"/>
                </a:solidFill>
                <a:latin typeface="한컴 윤고딕 720"/>
                <a:ea typeface="한컴 윤고딕 720"/>
                <a:cs typeface="에스코어 드림 4"/>
              </a:rPr>
              <a:t>Start-Up!</a:t>
            </a:r>
            <a:endParaRPr lang="en-US" altLang="ko-KR" sz="4000" b="1">
              <a:solidFill>
                <a:srgbClr val="000000"/>
              </a:solidFill>
              <a:ea typeface="한컴 윤고딕 720"/>
              <a:cs typeface="에스코어 드림 4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904762" y="5323405"/>
              <a:ext cx="4266667" cy="63443"/>
            </a:xfrm>
            <a:prstGeom prst="rect">
              <a:avLst/>
            </a:prstGeom>
          </p:spPr>
        </p:pic>
      </p:grpSp>
      <p:sp>
        <p:nvSpPr>
          <p:cNvPr id="1008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9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0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55461" y="1645443"/>
            <a:ext cx="4977077" cy="6622256"/>
          </a:xfrm>
          <a:prstGeom prst="rect">
            <a:avLst/>
          </a:prstGeom>
        </p:spPr>
      </p:pic>
      <p:pic>
        <p:nvPicPr>
          <p:cNvPr id="10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8400" y="1552574"/>
            <a:ext cx="11658600" cy="3362325"/>
          </a:xfrm>
          <a:prstGeom prst="rect">
            <a:avLst/>
          </a:prstGeom>
        </p:spPr>
      </p:pic>
      <p:pic>
        <p:nvPicPr>
          <p:cNvPr id="10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53200" y="4914900"/>
            <a:ext cx="7587945" cy="3876675"/>
          </a:xfrm>
          <a:prstGeom prst="rect">
            <a:avLst/>
          </a:prstGeom>
        </p:spPr>
      </p:pic>
      <p:pic>
        <p:nvPicPr>
          <p:cNvPr id="101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62800" y="1790700"/>
            <a:ext cx="9286875" cy="670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004036" y="1503148"/>
            <a:ext cx="4349764" cy="182852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0700" b="1" kern="0" spc="300">
                <a:solidFill>
                  <a:srgbClr val="000000"/>
                </a:solidFill>
                <a:latin typeface="Futura Bk BT"/>
                <a:cs typeface="Futura Bk BT"/>
              </a:rPr>
              <a:t>    </a:t>
            </a:r>
            <a:r>
              <a:rPr lang="en-US" altLang="ko-KR" sz="10700" b="1" kern="0" spc="300">
                <a:solidFill>
                  <a:srgbClr val="000000"/>
                </a:solidFill>
                <a:latin typeface="Futura Bk BT"/>
                <a:cs typeface="Futura Bk BT"/>
              </a:rPr>
              <a:t>~</a:t>
            </a:r>
            <a:endParaRPr lang="en-US" altLang="ko-KR" sz="10700" b="1" kern="0" spc="3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19143" y="1503148"/>
            <a:ext cx="4478257" cy="182852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0700" b="1" kern="0" spc="300">
                <a:solidFill>
                  <a:srgbClr val="000000"/>
                </a:solidFill>
                <a:latin typeface="Futura Bk BT"/>
                <a:cs typeface="Futura Bk BT"/>
              </a:rPr>
              <a:t>20</a:t>
            </a:r>
            <a:r>
              <a:rPr lang="en-US" altLang="ko-KR" sz="10700" b="1" kern="0" spc="300">
                <a:solidFill>
                  <a:srgbClr val="000000"/>
                </a:solidFill>
                <a:latin typeface="Futura Bk BT"/>
                <a:cs typeface="Futura Bk BT"/>
              </a:rPr>
              <a:t>30</a:t>
            </a:r>
            <a:endParaRPr lang="en-US" altLang="ko-KR" sz="10700" b="1" kern="0" spc="3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8962" y="1503148"/>
            <a:ext cx="4343638" cy="182852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0700" b="1">
                <a:solidFill>
                  <a:srgbClr val="000000"/>
                </a:solidFill>
                <a:latin typeface="Futura Bk BT"/>
                <a:cs typeface="Futura Bk BT"/>
              </a:rPr>
              <a:t>20</a:t>
            </a:r>
            <a:r>
              <a:rPr lang="en-US" altLang="ko-KR" sz="10700" b="1">
                <a:solidFill>
                  <a:srgbClr val="000000"/>
                </a:solidFill>
                <a:latin typeface="Futura Bk BT"/>
                <a:cs typeface="Futura Bk BT"/>
              </a:rPr>
              <a:t>25</a:t>
            </a:r>
            <a:endParaRPr lang="en-US" altLang="ko-KR" sz="10700" b="1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grpSp>
        <p:nvGrpSpPr>
          <p:cNvPr id="1016" name=""/>
          <p:cNvGrpSpPr/>
          <p:nvPr/>
        </p:nvGrpSpPr>
        <p:grpSpPr>
          <a:xfrm rot="0">
            <a:off x="914400" y="3681358"/>
            <a:ext cx="4726021" cy="4967341"/>
            <a:chOff x="914400" y="3681358"/>
            <a:chExt cx="4726021" cy="4967341"/>
          </a:xfrm>
        </p:grpSpPr>
        <p:sp>
          <p:nvSpPr>
            <p:cNvPr id="10" name="Object 10"/>
            <p:cNvSpPr txBox="1"/>
            <p:nvPr/>
          </p:nvSpPr>
          <p:spPr>
            <a:xfrm>
              <a:off x="1209438" y="3681358"/>
              <a:ext cx="4429362" cy="1004941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/>
              </a:pPr>
              <a:r>
                <a:rPr lang="ko-KR" altLang="en-US" sz="35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4"/>
                </a:rPr>
                <a:t>비즈니스센터입주</a:t>
              </a:r>
              <a:endParaRPr lang="ko-KR" altLang="en-US" sz="3500">
                <a:solidFill>
                  <a:srgbClr val="000000"/>
                </a:solidFill>
                <a:latin typeface="한컴 윤고딕 720"/>
                <a:ea typeface="한컴 윤고딕 720"/>
                <a:cs typeface="에스코어 드림 4"/>
              </a:endParaRPr>
            </a:p>
          </p:txBody>
        </p:sp>
        <p:grpSp>
          <p:nvGrpSpPr>
            <p:cNvPr id="1001" name="그룹 1001"/>
            <p:cNvGrpSpPr/>
            <p:nvPr/>
          </p:nvGrpSpPr>
          <p:grpSpPr>
            <a:xfrm rot="0">
              <a:off x="1219733" y="4686300"/>
              <a:ext cx="4266667" cy="63443"/>
              <a:chOff x="1904762" y="5323405"/>
              <a:chExt cx="4266667" cy="634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10800000">
                <a:off x="1904762" y="5323405"/>
                <a:ext cx="4266667" cy="63443"/>
              </a:xfrm>
              <a:prstGeom prst="rect">
                <a:avLst/>
              </a:prstGeom>
            </p:spPr>
          </p:pic>
        </p:grpSp>
        <p:pic>
          <p:nvPicPr>
            <p:cNvPr id="1004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14400" y="5687060"/>
              <a:ext cx="4726021" cy="2961640"/>
            </a:xfrm>
            <a:prstGeom prst="rect">
              <a:avLst/>
            </a:prstGeom>
          </p:spPr>
        </p:pic>
      </p:grpSp>
      <p:sp>
        <p:nvSpPr>
          <p:cNvPr id="1008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9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10" name="Object 10"/>
          <p:cNvSpPr txBox="1"/>
          <p:nvPr/>
        </p:nvSpPr>
        <p:spPr>
          <a:xfrm>
            <a:off x="12801600" y="3695700"/>
            <a:ext cx="4429362" cy="1004941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500">
                <a:solidFill>
                  <a:srgbClr val="000000"/>
                </a:solidFill>
                <a:latin typeface="한컴 윤고딕 720"/>
                <a:ea typeface="한컴 윤고딕 720"/>
                <a:cs typeface="에스코어 드림 4"/>
              </a:rPr>
              <a:t>2500만 이용자 확보</a:t>
            </a:r>
            <a:endParaRPr lang="ko-KR" altLang="en-US" sz="3500">
              <a:solidFill>
                <a:srgbClr val="000000"/>
              </a:solidFill>
              <a:latin typeface="한컴 윤고딕 720"/>
              <a:ea typeface="한컴 윤고딕 720"/>
              <a:cs typeface="에스코어 드림 4"/>
            </a:endParaRPr>
          </a:p>
        </p:txBody>
      </p:sp>
      <p:grpSp>
        <p:nvGrpSpPr>
          <p:cNvPr id="1011" name="그룹 1001"/>
          <p:cNvGrpSpPr/>
          <p:nvPr/>
        </p:nvGrpSpPr>
        <p:grpSpPr>
          <a:xfrm rot="0">
            <a:off x="12811895" y="4700641"/>
            <a:ext cx="4266667" cy="63443"/>
            <a:chOff x="1904762" y="5323405"/>
            <a:chExt cx="4266667" cy="63443"/>
          </a:xfrm>
        </p:grpSpPr>
        <p:pic>
          <p:nvPicPr>
            <p:cNvPr id="1012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10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030199" y="5143500"/>
            <a:ext cx="3581399" cy="4032092"/>
          </a:xfrm>
          <a:prstGeom prst="rect">
            <a:avLst/>
          </a:prstGeom>
        </p:spPr>
      </p:pic>
      <p:pic>
        <p:nvPicPr>
          <p:cNvPr id="101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60322" y="3541776"/>
            <a:ext cx="3967355" cy="2439923"/>
          </a:xfrm>
          <a:prstGeom prst="rect">
            <a:avLst/>
          </a:prstGeom>
        </p:spPr>
      </p:pic>
      <p:pic>
        <p:nvPicPr>
          <p:cNvPr id="101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63447" y="6362700"/>
            <a:ext cx="4961106" cy="259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6" grpId="0" animBg="1"/>
      <p:bldP spid="1010" grpId="1" animBg="1"/>
      <p:bldP spid="1011" grpId="2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004036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58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0</a:t>
            </a:r>
            <a:r>
              <a:rPr lang="en-US" altLang="ko-KR" sz="158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2</a:t>
            </a:r>
            <a:endParaRPr lang="en-US" altLang="ko-KR" sz="15800" b="1" kern="0" spc="500">
              <a:solidFill>
                <a:srgbClr val="000000"/>
              </a:solidFill>
              <a:ea typeface="한컴 윤고딕 720"/>
              <a:cs typeface="Futura Bk B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57143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58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0</a:t>
            </a:r>
            <a:r>
              <a:rPr lang="en-US" altLang="ko-KR" sz="158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3</a:t>
            </a:r>
            <a:endParaRPr lang="en-US" altLang="ko-KR" sz="15800" b="1" kern="0" spc="500">
              <a:solidFill>
                <a:srgbClr val="000000"/>
              </a:solidFill>
              <a:ea typeface="한컴 윤고딕 720"/>
              <a:cs typeface="Futura Bk B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58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01</a:t>
            </a:r>
            <a:endParaRPr lang="en-US">
              <a:ea typeface="한컴 윤고딕 720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1904762" y="3794992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084262" y="3794992"/>
            <a:ext cx="4266667" cy="63443"/>
            <a:chOff x="12084262" y="3794992"/>
            <a:chExt cx="4266667" cy="634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120842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6994512" y="3794992"/>
            <a:ext cx="4266667" cy="63443"/>
            <a:chOff x="6994512" y="3794992"/>
            <a:chExt cx="4266667" cy="634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699451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007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8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00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17755" y="4610100"/>
            <a:ext cx="5019206" cy="3124200"/>
          </a:xfrm>
          <a:prstGeom prst="rect">
            <a:avLst/>
          </a:prstGeom>
        </p:spPr>
      </p:pic>
      <p:pic>
        <p:nvPicPr>
          <p:cNvPr id="101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34199" y="4543424"/>
            <a:ext cx="4457701" cy="3343275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134850" y="4443189"/>
            <a:ext cx="4095749" cy="4339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100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Sol</a:t>
            </a:r>
            <a:endParaRPr lang="en-US" sz="10000" b="1" kern="0" spc="500">
              <a:solidFill>
                <a:srgbClr val="000000"/>
              </a:solidFill>
              <a:latin typeface="한컴 윤고딕 720"/>
              <a:ea typeface="한컴 윤고딕 720"/>
              <a:cs typeface="Futura Bk BT"/>
            </a:endParaRPr>
          </a:p>
          <a:p>
            <a:pPr algn="just">
              <a:defRPr/>
            </a:pPr>
            <a:r>
              <a:rPr lang="en-US" sz="100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01</a:t>
            </a:r>
            <a:r>
              <a:rPr lang="en-US" altLang="ko-KR" sz="100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.</a:t>
            </a:r>
            <a:endParaRPr lang="en-US" altLang="ko-KR" sz="10000" b="1" kern="0" spc="500">
              <a:solidFill>
                <a:srgbClr val="000000"/>
              </a:solidFill>
              <a:latin typeface="한컴 윤고딕 720"/>
              <a:ea typeface="한컴 윤고딕 720"/>
              <a:cs typeface="Futura Bk BT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1905000" y="4470457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007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8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0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0" y="1339671"/>
            <a:ext cx="10804742" cy="7607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100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Sol</a:t>
            </a:r>
            <a:endParaRPr lang="en-US" sz="10000" b="1" kern="0" spc="500">
              <a:solidFill>
                <a:srgbClr val="000000"/>
              </a:solidFill>
              <a:latin typeface="한컴 윤고딕 720"/>
              <a:ea typeface="한컴 윤고딕 720"/>
              <a:cs typeface="Futura Bk BT"/>
            </a:endParaRPr>
          </a:p>
          <a:p>
            <a:pPr algn="just">
              <a:defRPr/>
            </a:pPr>
            <a:r>
              <a:rPr lang="en-US" sz="100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0</a:t>
            </a:r>
            <a:r>
              <a:rPr lang="en-US" altLang="ko-KR" sz="100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2.</a:t>
            </a:r>
            <a:endParaRPr lang="en-US" altLang="ko-KR" sz="10000" b="1" kern="0" spc="500">
              <a:solidFill>
                <a:srgbClr val="000000"/>
              </a:solidFill>
              <a:latin typeface="한컴 윤고딕 720"/>
              <a:ea typeface="한컴 윤고딕 720"/>
              <a:cs typeface="Futura Bk BT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1905000" y="4470457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007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8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0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0" y="1493890"/>
            <a:ext cx="4267200" cy="6392809"/>
          </a:xfrm>
          <a:prstGeom prst="rect">
            <a:avLst/>
          </a:prstGeom>
        </p:spPr>
      </p:pic>
      <p:pic>
        <p:nvPicPr>
          <p:cNvPr id="10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82200" y="3238500"/>
            <a:ext cx="4415218" cy="5867400"/>
          </a:xfrm>
          <a:prstGeom prst="rect">
            <a:avLst/>
          </a:prstGeom>
        </p:spPr>
      </p:pic>
      <p:pic>
        <p:nvPicPr>
          <p:cNvPr id="10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14746" y="1409700"/>
            <a:ext cx="4677854" cy="689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100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Sol</a:t>
            </a:r>
            <a:endParaRPr lang="en-US" sz="10000" b="1" kern="0" spc="500">
              <a:solidFill>
                <a:srgbClr val="000000"/>
              </a:solidFill>
              <a:latin typeface="한컴 윤고딕 720"/>
              <a:ea typeface="한컴 윤고딕 720"/>
              <a:cs typeface="Futura Bk BT"/>
            </a:endParaRPr>
          </a:p>
          <a:p>
            <a:pPr algn="just">
              <a:defRPr/>
            </a:pPr>
            <a:r>
              <a:rPr lang="en-US" sz="100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0</a:t>
            </a:r>
            <a:r>
              <a:rPr lang="en-US" altLang="ko-KR" sz="10000" b="1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3.</a:t>
            </a:r>
            <a:endParaRPr lang="en-US" altLang="ko-KR" sz="10000" b="1" kern="0" spc="500">
              <a:solidFill>
                <a:srgbClr val="000000"/>
              </a:solidFill>
              <a:latin typeface="한컴 윤고딕 720"/>
              <a:ea typeface="한컴 윤고딕 720"/>
              <a:cs typeface="Futura Bk BT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1905000" y="4470457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007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8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0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7999" y="1543050"/>
            <a:ext cx="10852093" cy="3981449"/>
          </a:xfrm>
          <a:prstGeom prst="rect">
            <a:avLst/>
          </a:prstGeom>
        </p:spPr>
      </p:pic>
      <p:pic>
        <p:nvPicPr>
          <p:cNvPr id="10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05600" y="3009900"/>
            <a:ext cx="60960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40745" y="1372165"/>
            <a:ext cx="5021855" cy="6133535"/>
          </a:xfrm>
          <a:prstGeom prst="rect">
            <a:avLst/>
          </a:prstGeom>
          <a:noFill/>
        </p:spPr>
        <p:txBody>
          <a:bodyPr wrap="square"/>
          <a:lstStyle/>
          <a:p>
            <a:pPr algn="r">
              <a:defRPr/>
            </a:pPr>
            <a:r>
              <a:rPr lang="en-US" altLang="ko-KR" sz="40000" b="1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?</a:t>
            </a:r>
            <a:endParaRPr lang="en-US" altLang="ko-KR" sz="40000" b="1">
              <a:solidFill>
                <a:srgbClr val="000000"/>
              </a:solidFill>
              <a:latin typeface="한컴 윤고딕 720"/>
              <a:ea typeface="한컴 윤고딕 720"/>
              <a:cs typeface="Futura Bk B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10754600" cy="514705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10000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2040,</a:t>
            </a:r>
            <a:endParaRPr lang="ko-KR" altLang="en-US" sz="10000" kern="0" spc="500">
              <a:solidFill>
                <a:srgbClr val="000000"/>
              </a:solidFill>
              <a:latin typeface="한컴 윤고딕 720"/>
              <a:ea typeface="한컴 윤고딕 720"/>
              <a:cs typeface="Futura Bk BT"/>
            </a:endParaRPr>
          </a:p>
          <a:p>
            <a:pPr algn="just">
              <a:defRPr/>
            </a:pPr>
            <a:r>
              <a:rPr lang="ko-KR" altLang="en-US" sz="10000" kern="0" spc="500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그리고 그 후</a:t>
            </a:r>
            <a:endParaRPr lang="ko-KR" altLang="en-US" sz="10000" kern="0" spc="500">
              <a:solidFill>
                <a:srgbClr val="000000"/>
              </a:solidFill>
              <a:latin typeface="한컴 윤고딕 720"/>
              <a:ea typeface="한컴 윤고딕 720"/>
              <a:cs typeface="Futura Bk BT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04762" y="4124606"/>
            <a:ext cx="6443934" cy="3533494"/>
          </a:xfrm>
          <a:prstGeom prst="rect">
            <a:avLst/>
          </a:prstGeom>
          <a:noFill/>
        </p:spPr>
        <p:txBody>
          <a:bodyPr wrap="square"/>
          <a:lstStyle/>
          <a:p>
            <a:pPr marL="257040" indent="-257040" algn="just">
              <a:buFont typeface="Arial"/>
              <a:buChar char="•"/>
              <a:defRPr/>
            </a:pPr>
            <a:r>
              <a:rPr lang="ko-KR" altLang="en-US" sz="3000">
                <a:ea typeface="한컴 윤고딕 720"/>
              </a:rPr>
              <a:t>자서전</a:t>
            </a:r>
            <a:endParaRPr lang="ko-KR" altLang="en-US" sz="3000">
              <a:ea typeface="한컴 윤고딕 720"/>
            </a:endParaRPr>
          </a:p>
          <a:p>
            <a:pPr marL="257040" indent="-257040" algn="just">
              <a:buFont typeface="Arial"/>
              <a:buChar char="•"/>
              <a:defRPr/>
            </a:pPr>
            <a:r>
              <a:rPr lang="ko-KR" altLang="en-US" sz="3000">
                <a:ea typeface="한컴 윤고딕 720"/>
              </a:rPr>
              <a:t>블로그</a:t>
            </a:r>
            <a:endParaRPr lang="ko-KR" altLang="en-US" sz="3000">
              <a:ea typeface="한컴 윤고딕 720"/>
            </a:endParaRPr>
          </a:p>
          <a:p>
            <a:pPr marL="257040" indent="-257040" algn="just">
              <a:buFont typeface="Arial"/>
              <a:buChar char="•"/>
              <a:defRPr/>
            </a:pPr>
            <a:r>
              <a:rPr lang="ko-KR" altLang="en-US" sz="3000">
                <a:ea typeface="한컴 윤고딕 720"/>
              </a:rPr>
              <a:t>유튜브</a:t>
            </a:r>
            <a:endParaRPr lang="ko-KR" altLang="en-US" sz="3000">
              <a:ea typeface="한컴 윤고딕 720"/>
            </a:endParaRPr>
          </a:p>
          <a:p>
            <a:pPr marL="257040" indent="-257040" algn="just">
              <a:buFont typeface="Arial"/>
              <a:buChar char="•"/>
              <a:defRPr/>
            </a:pPr>
            <a:r>
              <a:rPr lang="ko-KR" altLang="en-US" sz="3000">
                <a:ea typeface="한컴 윤고딕 720"/>
              </a:rPr>
              <a:t>티비</a:t>
            </a:r>
            <a:endParaRPr lang="ko-KR" altLang="en-US" sz="3000">
              <a:ea typeface="한컴 윤고딕 720"/>
            </a:endParaRPr>
          </a:p>
          <a:p>
            <a:pPr marL="257040" indent="-257040" algn="just">
              <a:buFont typeface="Arial"/>
              <a:buChar char="•"/>
              <a:defRPr/>
            </a:pPr>
            <a:r>
              <a:rPr lang="ko-KR" altLang="en-US" sz="3000">
                <a:ea typeface="한컴 윤고딕 720"/>
              </a:rPr>
              <a:t>강연</a:t>
            </a:r>
            <a:endParaRPr lang="ko-KR" altLang="en-US" sz="3000">
              <a:ea typeface="한컴 윤고딕 7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5238" y="2647804"/>
            <a:ext cx="6396852" cy="89549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4000">
                <a:solidFill>
                  <a:srgbClr val="000000"/>
                </a:solidFill>
                <a:latin typeface="한컴 윤고딕 720"/>
                <a:ea typeface="한컴 윤고딕 720"/>
                <a:cs typeface="에스코어 드림 4"/>
              </a:rPr>
              <a:t>내가 원하는 것</a:t>
            </a:r>
            <a:endParaRPr lang="ko-KR" altLang="en-US" sz="4000">
              <a:solidFill>
                <a:srgbClr val="000000"/>
              </a:solidFill>
              <a:ea typeface="한컴 윤고딕 720"/>
              <a:cs typeface="에스코어 드림 4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904762" y="3766063"/>
              <a:ext cx="4266667" cy="63443"/>
            </a:xfrm>
            <a:prstGeom prst="rect">
              <a:avLst/>
            </a:prstGeom>
          </p:spPr>
        </p:pic>
      </p:grpSp>
      <p:pic>
        <p:nvPicPr>
          <p:cNvPr id="100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9200" y="2686050"/>
            <a:ext cx="7372350" cy="4914900"/>
          </a:xfrm>
          <a:prstGeom prst="rect">
            <a:avLst/>
          </a:prstGeom>
        </p:spPr>
      </p:pic>
      <p:sp>
        <p:nvSpPr>
          <p:cNvPr id="1007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8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4762" y="2830860"/>
            <a:ext cx="9830038" cy="398904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3000" kern="0" spc="500">
                <a:solidFill>
                  <a:srgbClr val="000000"/>
                </a:solidFill>
                <a:latin typeface="Futura Bk BT"/>
                <a:cs typeface="Futura Bk BT"/>
              </a:rPr>
              <a:t>AN</a:t>
            </a:r>
            <a:endParaRPr lang="en-US" sz="13000" kern="0" spc="500">
              <a:solidFill>
                <a:srgbClr val="000000"/>
              </a:solidFill>
              <a:latin typeface="Futura Bk BT"/>
              <a:cs typeface="Futura Bk BT"/>
            </a:endParaRPr>
          </a:p>
          <a:p>
            <a:pPr algn="just">
              <a:defRPr/>
            </a:pPr>
            <a:r>
              <a:rPr lang="en-US" sz="13000" kern="0" spc="500">
                <a:solidFill>
                  <a:srgbClr val="000000"/>
                </a:solidFill>
                <a:latin typeface="Futura Bk BT"/>
                <a:cs typeface="Futura Bk BT"/>
              </a:rPr>
              <a:t>OVERVIEW</a:t>
            </a:r>
            <a:endParaRPr lang="en-US" sz="13000"/>
          </a:p>
        </p:txBody>
      </p:sp>
      <p:sp>
        <p:nvSpPr>
          <p:cNvPr id="6" name="Object 6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5800" b="1" kern="0" spc="500">
                <a:solidFill>
                  <a:srgbClr val="000000"/>
                </a:solidFill>
                <a:latin typeface="Futura Bk BT"/>
                <a:cs typeface="Futura Bk BT"/>
              </a:rPr>
              <a:t>*</a:t>
            </a:r>
            <a:endParaRPr 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63400" y="3695700"/>
            <a:ext cx="5758295" cy="380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536564" y="2095500"/>
            <a:ext cx="15214872" cy="10439401"/>
            <a:chOff x="663696" y="3026286"/>
            <a:chExt cx="16961904" cy="11638095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663696" y="3026286"/>
              <a:ext cx="16958232" cy="11637588"/>
              <a:chOff x="663696" y="3026286"/>
              <a:chExt cx="16958232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663696" y="3026286"/>
                <a:ext cx="16958232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sp>
        <p:nvSpPr>
          <p:cNvPr id="11" name="Object 11"/>
          <p:cNvSpPr txBox="1"/>
          <p:nvPr/>
        </p:nvSpPr>
        <p:spPr>
          <a:xfrm>
            <a:off x="1441619" y="1104900"/>
            <a:ext cx="15404762" cy="877245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22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rPr>
              <a:t>중요한 것은 포기하지 않는 것이다</a:t>
            </a:r>
            <a:r>
              <a:rPr lang="en-US" altLang="ko-KR" sz="22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rPr>
              <a:t>.</a:t>
            </a:r>
            <a:endParaRPr lang="en-US" altLang="ko-KR" sz="2200">
              <a:solidFill>
                <a:srgbClr val="000000"/>
              </a:solidFill>
              <a:ea typeface="한컴 윤고딕 720"/>
              <a:cs typeface="에스코어 드림 3"/>
            </a:endParaRPr>
          </a:p>
          <a:p>
            <a:pPr algn="ctr">
              <a:defRPr/>
            </a:pPr>
            <a:r>
              <a:rPr lang="ko-KR" altLang="en-US" sz="22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rPr>
              <a:t>더딘 것을 염려하지 말고</a:t>
            </a:r>
            <a:r>
              <a:rPr lang="en-US" altLang="ko-KR" sz="22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rPr>
              <a:t>,</a:t>
            </a:r>
            <a:r>
              <a:rPr lang="ko-KR" altLang="en-US" sz="22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rPr>
              <a:t> 멈출 것을 염려하라</a:t>
            </a:r>
            <a:r>
              <a:rPr lang="en-US" altLang="ko-KR" sz="22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rPr>
              <a:t>.</a:t>
            </a:r>
            <a:endParaRPr lang="en-US" altLang="ko-KR" sz="2200">
              <a:solidFill>
                <a:srgbClr val="000000"/>
              </a:solidFill>
              <a:ea typeface="한컴 윤고딕 720"/>
              <a:cs typeface="에스코어 드림 3"/>
            </a:endParaRPr>
          </a:p>
        </p:txBody>
      </p:sp>
      <p:sp>
        <p:nvSpPr>
          <p:cNvPr id="1004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8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0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10329" y="1165026"/>
            <a:ext cx="12124871" cy="7956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027" y="1388559"/>
            <a:ext cx="18828572" cy="566843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33100" b="1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THANK</a:t>
            </a:r>
            <a:endParaRPr lang="en-US">
              <a:ea typeface="한컴 윤고딕 7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8095" y="4454517"/>
            <a:ext cx="10480951" cy="566843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33100" b="1">
                <a:solidFill>
                  <a:srgbClr val="000000"/>
                </a:solidFill>
                <a:latin typeface="한컴 윤고딕 720"/>
                <a:ea typeface="한컴 윤고딕 720"/>
                <a:cs typeface="Futura Bk BT"/>
              </a:rPr>
              <a:t>YOU</a:t>
            </a:r>
            <a:endParaRPr lang="en-US">
              <a:ea typeface="한컴 윤고딕 720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90600" y="2019299"/>
            <a:ext cx="5486400" cy="4038600"/>
          </a:xfrm>
          <a:prstGeom prst="rect">
            <a:avLst/>
          </a:prstGeom>
          <a:noFill/>
        </p:spPr>
        <p:txBody>
          <a:bodyPr wrap="square"/>
          <a:lstStyle/>
          <a:p>
            <a:pPr algn="r">
              <a:defRPr/>
            </a:pPr>
            <a:r>
              <a:rPr lang="en-US" sz="30000" b="1">
                <a:solidFill>
                  <a:srgbClr val="000000"/>
                </a:solidFill>
                <a:latin typeface="Futura Bk BT"/>
                <a:cs typeface="Futura Bk BT"/>
              </a:rPr>
              <a:t>01.</a:t>
            </a:r>
            <a:endParaRPr lang="en-US" sz="30000"/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7478000" cy="514705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15800" kern="0" spc="500">
                <a:solidFill>
                  <a:srgbClr val="000000"/>
                </a:solidFill>
                <a:latin typeface="Futura Bk BT"/>
                <a:cs typeface="Futura Bk BT"/>
              </a:rPr>
              <a:t>Beyond</a:t>
            </a:r>
            <a:endParaRPr lang="en-US" altLang="ko-KR" sz="15800" kern="0" spc="500">
              <a:solidFill>
                <a:srgbClr val="000000"/>
              </a:solidFill>
              <a:latin typeface="Futura Bk BT"/>
              <a:cs typeface="Futura Bk BT"/>
            </a:endParaRPr>
          </a:p>
          <a:p>
            <a:pPr algn="just">
              <a:defRPr/>
            </a:pPr>
            <a:r>
              <a:rPr lang="en-US" altLang="ko-KR" sz="15800" kern="0" spc="500">
                <a:solidFill>
                  <a:srgbClr val="000000"/>
                </a:solidFill>
                <a:latin typeface="Futura Bk BT"/>
                <a:cs typeface="Futura Bk BT"/>
              </a:rPr>
              <a:t>Days</a:t>
            </a:r>
            <a:endParaRPr lang="en-US" altLang="ko-KR" sz="15800" kern="0" spc="5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2691618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67548" y="2171700"/>
            <a:ext cx="9467851" cy="6311899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rcRect l="1470"/>
          <a:stretch>
            <a:fillRect/>
          </a:stretch>
        </p:blipFill>
        <p:spPr>
          <a:xfrm>
            <a:off x="685800" y="1333500"/>
            <a:ext cx="10210800" cy="7084219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1600" y="2057399"/>
            <a:ext cx="11796696" cy="617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4762" y="2830860"/>
            <a:ext cx="9830038" cy="398904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13000" kern="0" spc="500">
                <a:solidFill>
                  <a:srgbClr val="000000"/>
                </a:solidFill>
                <a:latin typeface="Futura Bk BT"/>
                <a:cs typeface="Futura Bk BT"/>
              </a:rPr>
              <a:t>Turning</a:t>
            </a:r>
            <a:endParaRPr lang="en-US" altLang="ko-KR" sz="13000" kern="0" spc="500">
              <a:solidFill>
                <a:srgbClr val="000000"/>
              </a:solidFill>
              <a:latin typeface="Futura Bk BT"/>
              <a:cs typeface="Futura Bk BT"/>
            </a:endParaRPr>
          </a:p>
          <a:p>
            <a:pPr algn="just">
              <a:defRPr/>
            </a:pPr>
            <a:r>
              <a:rPr lang="en-US" altLang="ko-KR" sz="13000" kern="0" spc="500">
                <a:solidFill>
                  <a:srgbClr val="000000"/>
                </a:solidFill>
                <a:latin typeface="Futura Bk BT"/>
                <a:cs typeface="Futura Bk BT"/>
              </a:rPr>
              <a:t>Point!</a:t>
            </a:r>
            <a:endParaRPr lang="en-US" altLang="ko-KR" sz="13000" kern="0" spc="5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5800" b="1" kern="0" spc="500">
                <a:solidFill>
                  <a:srgbClr val="000000"/>
                </a:solidFill>
                <a:latin typeface="Futura Bk BT"/>
                <a:cs typeface="Futura Bk BT"/>
              </a:rPr>
              <a:t>*</a:t>
            </a:r>
            <a:endParaRPr 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10800" y="2324100"/>
            <a:ext cx="6019800" cy="601980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6850" y="1304925"/>
            <a:ext cx="7677150" cy="7677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3400" y="4538676"/>
            <a:ext cx="5400675" cy="3424223"/>
          </a:xfrm>
          <a:prstGeom prst="rect">
            <a:avLst/>
          </a:prstGeom>
        </p:spPr>
      </p:pic>
      <p:pic>
        <p:nvPicPr>
          <p:cNvPr id="10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3663" y="2424404"/>
            <a:ext cx="5400675" cy="3252496"/>
          </a:xfrm>
          <a:prstGeom prst="rect">
            <a:avLst/>
          </a:prstGeom>
        </p:spPr>
      </p:pic>
      <p:pic>
        <p:nvPicPr>
          <p:cNvPr id="10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06325" y="4762500"/>
            <a:ext cx="5400675" cy="3474067"/>
          </a:xfrm>
          <a:prstGeom prst="rect">
            <a:avLst/>
          </a:prstGeom>
        </p:spPr>
      </p:pic>
      <p:sp>
        <p:nvSpPr>
          <p:cNvPr id="1007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8" name="Object 3"/>
          <p:cNvSpPr txBox="1"/>
          <p:nvPr/>
        </p:nvSpPr>
        <p:spPr>
          <a:xfrm>
            <a:off x="2691618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0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33190" y="1567591"/>
            <a:ext cx="13021620" cy="7151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2599" y="1104900"/>
            <a:ext cx="14782801" cy="831532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3419" y="1105338"/>
            <a:ext cx="14761845" cy="8303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0864" y="1790700"/>
            <a:ext cx="4284535" cy="7059888"/>
          </a:xfrm>
          <a:prstGeom prst="rect">
            <a:avLst/>
          </a:prstGeom>
        </p:spPr>
      </p:pic>
      <p:grpSp>
        <p:nvGrpSpPr>
          <p:cNvPr id="18" name=""/>
          <p:cNvGrpSpPr/>
          <p:nvPr/>
        </p:nvGrpSpPr>
        <p:grpSpPr>
          <a:xfrm rot="0">
            <a:off x="11075797" y="1556971"/>
            <a:ext cx="6450202" cy="7173057"/>
            <a:chOff x="9134476" y="1323242"/>
            <a:chExt cx="6450202" cy="7173057"/>
          </a:xfrm>
        </p:grpSpPr>
        <p:sp>
          <p:nvSpPr>
            <p:cNvPr id="12" name="Object 8"/>
            <p:cNvSpPr txBox="1"/>
            <p:nvPr/>
          </p:nvSpPr>
          <p:spPr>
            <a:xfrm>
              <a:off x="9144000" y="1323242"/>
              <a:ext cx="6057143" cy="182852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/>
              </a:pPr>
              <a:r>
                <a:rPr lang="en-US" altLang="ko-KR" sz="10700" b="1">
                  <a:solidFill>
                    <a:srgbClr val="000000"/>
                  </a:solidFill>
                  <a:latin typeface="Futura Bk BT"/>
                  <a:cs typeface="Futura Bk BT"/>
                </a:rPr>
                <a:t>1st</a:t>
              </a:r>
              <a:endParaRPr lang="en-US" altLang="ko-KR" sz="10700" b="1">
                <a:solidFill>
                  <a:srgbClr val="000000"/>
                </a:solidFill>
                <a:latin typeface="Futura Bk BT"/>
                <a:cs typeface="Futura Bk BT"/>
              </a:endParaRPr>
            </a:p>
          </p:txBody>
        </p:sp>
        <p:sp>
          <p:nvSpPr>
            <p:cNvPr id="13" name="Object 9"/>
            <p:cNvSpPr txBox="1"/>
            <p:nvPr/>
          </p:nvSpPr>
          <p:spPr>
            <a:xfrm>
              <a:off x="9144000" y="5539454"/>
              <a:ext cx="6440678" cy="295684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/>
              </a:pP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만드는 데 총 </a:t>
              </a:r>
              <a:r>
                <a:rPr lang="en-US" altLang="ko-KR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2</a:t>
              </a: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주일 소요</a:t>
              </a:r>
              <a:endParaRPr lang="en-US" altLang="ko-KR" sz="2100">
                <a:solidFill>
                  <a:srgbClr val="000000"/>
                </a:solidFill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endParaRPr lang="en-US" sz="2100"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프로젝트를 진행하는 세부적인 과정은 블로그에 첨부되어 있습니다</a:t>
              </a:r>
              <a:r>
                <a:rPr lang="en-US" altLang="ko-KR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.</a:t>
              </a:r>
              <a:endParaRPr lang="en-US" altLang="ko-KR" sz="21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endParaRPr lang="en-US" altLang="ko-KR" sz="21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관련 소스코드는 </a:t>
              </a:r>
              <a:r>
                <a:rPr lang="en-US" altLang="ko-KR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GITHUB</a:t>
              </a: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에 업로드 되어있습니다</a:t>
              </a:r>
              <a:r>
                <a:rPr lang="en-US" altLang="ko-KR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.</a:t>
              </a:r>
              <a:endParaRPr lang="en-US" altLang="ko-KR" sz="21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r>
                <a:rPr lang="ko-KR" altLang="en-US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링크 </a:t>
              </a:r>
              <a:r>
                <a:rPr lang="en-US" altLang="ko-KR" sz="2100">
                  <a:solidFill>
                    <a:srgbClr val="000000"/>
                  </a:solidFill>
                  <a:latin typeface="한컴 윤고딕 720"/>
                  <a:ea typeface="한컴 윤고딕 720"/>
                  <a:cs typeface="에스코어 드림 3"/>
                </a:rPr>
                <a:t>: https://github.com/itsnowkim</a:t>
              </a:r>
              <a:endParaRPr lang="en-US" altLang="ko-KR" sz="2100">
                <a:solidFill>
                  <a:srgbClr val="000000"/>
                </a:solidFill>
                <a:latin typeface="한컴 윤고딕 720"/>
                <a:ea typeface="한컴 윤고딕 720"/>
                <a:cs typeface="에스코어 드림 3"/>
              </a:endParaRPr>
            </a:p>
            <a:p>
              <a:pPr algn="just">
                <a:defRPr/>
              </a:pPr>
              <a:endParaRPr lang="en-US">
                <a:ea typeface="한컴 윤고딕 720"/>
              </a:endParaRPr>
            </a:p>
          </p:txBody>
        </p:sp>
        <p:sp>
          <p:nvSpPr>
            <p:cNvPr id="14" name="Object 10"/>
            <p:cNvSpPr txBox="1"/>
            <p:nvPr/>
          </p:nvSpPr>
          <p:spPr>
            <a:xfrm>
              <a:off x="9134476" y="3349054"/>
              <a:ext cx="6396852" cy="126104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/>
              </a:pPr>
              <a:r>
                <a:rPr lang="ko-KR" altLang="en-US" sz="3500">
                  <a:solidFill>
                    <a:srgbClr val="000000"/>
                  </a:solidFill>
                  <a:latin typeface="에스코어 드림 4"/>
                  <a:cs typeface="에스코어 드림 4"/>
                </a:rPr>
                <a:t>첫 번째 </a:t>
              </a:r>
              <a:endParaRPr lang="ko-KR" altLang="en-US" sz="3500">
                <a:solidFill>
                  <a:srgbClr val="000000"/>
                </a:solidFill>
                <a:latin typeface="에스코어 드림 4"/>
                <a:cs typeface="에스코어 드림 4"/>
              </a:endParaRPr>
            </a:p>
            <a:p>
              <a:pPr algn="just">
                <a:defRPr/>
              </a:pPr>
              <a:r>
                <a:rPr lang="ko-KR" altLang="en-US" sz="3500">
                  <a:solidFill>
                    <a:srgbClr val="000000"/>
                  </a:solidFill>
                  <a:latin typeface="에스코어 드림 4"/>
                  <a:cs typeface="에스코어 드림 4"/>
                </a:rPr>
                <a:t>유의미한 결과물</a:t>
              </a:r>
              <a:endParaRPr lang="ko-KR" altLang="en-US" sz="3500">
                <a:solidFill>
                  <a:srgbClr val="000000"/>
                </a:solidFill>
                <a:latin typeface="에스코어 드림 4"/>
                <a:cs typeface="에스코어 드림 4"/>
              </a:endParaRPr>
            </a:p>
          </p:txBody>
        </p:sp>
        <p:grpSp>
          <p:nvGrpSpPr>
            <p:cNvPr id="15" name="그룹 1001"/>
            <p:cNvGrpSpPr/>
            <p:nvPr/>
          </p:nvGrpSpPr>
          <p:grpSpPr>
            <a:xfrm rot="0">
              <a:off x="9144044" y="4762500"/>
              <a:ext cx="4266667" cy="63443"/>
              <a:chOff x="1904762" y="5323405"/>
              <a:chExt cx="4266667" cy="63443"/>
            </a:xfrm>
          </p:grpSpPr>
          <p:pic>
            <p:nvPicPr>
              <p:cNvPr id="16" name="Object 1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10800000">
                <a:off x="1904762" y="5323405"/>
                <a:ext cx="4266667" cy="63443"/>
              </a:xfrm>
              <a:prstGeom prst="rect">
                <a:avLst/>
              </a:prstGeom>
            </p:spPr>
          </p:pic>
        </p:grpSp>
      </p:grpSp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62600" y="1235952"/>
            <a:ext cx="4536566" cy="7815094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86200" y="753115"/>
            <a:ext cx="10515599" cy="8780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2634" y="2124075"/>
            <a:ext cx="11952766" cy="5457825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72400" y="2776538"/>
            <a:ext cx="7924800" cy="5262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5800" b="1" kern="0" spc="500">
                <a:solidFill>
                  <a:srgbClr val="000000"/>
                </a:solidFill>
                <a:latin typeface="돋움"/>
                <a:ea typeface="돋움"/>
                <a:cs typeface="Futura Bk BT"/>
              </a:rPr>
              <a:t>01</a:t>
            </a:r>
            <a:endParaRPr lang="en-US" b="1">
              <a:latin typeface="돋움"/>
              <a:ea typeface="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4762" y="5829299"/>
            <a:ext cx="4800838" cy="266700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2200">
                <a:latin typeface="한컴 윤고딕 720"/>
                <a:ea typeface="한컴 윤고딕 720"/>
              </a:rPr>
              <a:t>어떤 사업을 하더라도 홈페이지는 필수다</a:t>
            </a:r>
            <a:r>
              <a:rPr lang="en-US" altLang="ko-KR" sz="2200">
                <a:latin typeface="한컴 윤고딕 720"/>
                <a:ea typeface="한컴 윤고딕 720"/>
              </a:rPr>
              <a:t>!</a:t>
            </a:r>
            <a:endParaRPr lang="en-US" altLang="ko-KR" sz="2200">
              <a:latin typeface="한컴 윤고딕 720"/>
              <a:ea typeface="한컴 윤고딕 720"/>
            </a:endParaRPr>
          </a:p>
          <a:p>
            <a:pPr algn="just">
              <a:defRPr/>
            </a:pPr>
            <a:endParaRPr lang="en-US" altLang="ko-KR" sz="2200">
              <a:latin typeface="한컴 윤고딕 720"/>
              <a:ea typeface="한컴 윤고딕 720"/>
            </a:endParaRPr>
          </a:p>
          <a:p>
            <a:pPr algn="just">
              <a:defRPr/>
            </a:pPr>
            <a:endParaRPr lang="en-US" altLang="ko-KR" sz="2200">
              <a:latin typeface="한컴 윤고딕 720"/>
              <a:ea typeface="한컴 윤고딕 720"/>
            </a:endParaRPr>
          </a:p>
          <a:p>
            <a:pPr algn="just">
              <a:defRPr/>
            </a:pPr>
            <a:r>
              <a:rPr lang="en-US" altLang="ko-KR" sz="2200">
                <a:latin typeface="한컴 윤고딕 720"/>
                <a:ea typeface="한컴 윤고딕 720"/>
              </a:rPr>
              <a:t>FrontEnd/BackEnd</a:t>
            </a:r>
            <a:endParaRPr lang="en-US" altLang="ko-KR" sz="2200">
              <a:latin typeface="한컴 윤고딕 720"/>
              <a:ea typeface="한컴 윤고딕 720"/>
            </a:endParaRPr>
          </a:p>
          <a:p>
            <a:pPr algn="just">
              <a:defRPr/>
            </a:pPr>
            <a:endParaRPr lang="en-US" altLang="ko-KR" sz="2200">
              <a:latin typeface="한컴 윤고딕 720"/>
              <a:ea typeface="한컴 윤고딕 720"/>
            </a:endParaRPr>
          </a:p>
          <a:p>
            <a:pPr algn="just">
              <a:defRPr/>
            </a:pPr>
            <a:endParaRPr lang="en-US" altLang="ko-KR" sz="2200">
              <a:latin typeface="한컴 윤고딕 720"/>
              <a:ea typeface="한컴 윤고딕 720"/>
            </a:endParaRPr>
          </a:p>
          <a:p>
            <a:pPr algn="just">
              <a:defRPr/>
            </a:pPr>
            <a:endParaRPr lang="ko-KR" altLang="en-US" sz="2200">
              <a:latin typeface="한컴 윤고딕 720"/>
              <a:ea typeface="한컴 윤고딕 7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tabLst>
                <a:tab pos="674077" algn="l"/>
              </a:tabLst>
              <a:defRPr/>
            </a:pPr>
            <a:r>
              <a:rPr lang="en-US" altLang="ko-KR" sz="4000" b="1">
                <a:solidFill>
                  <a:srgbClr val="000000"/>
                </a:solidFill>
                <a:latin typeface="한컴 윤고딕 720"/>
                <a:ea typeface="한컴 윤고딕 720"/>
                <a:cs typeface="에스코어 드림 4"/>
              </a:rPr>
              <a:t>WEB PROGRAMING</a:t>
            </a:r>
            <a:endParaRPr lang="en-US" altLang="ko-KR" sz="4000" b="1">
              <a:solidFill>
                <a:srgbClr val="000000"/>
              </a:solidFill>
              <a:ea typeface="한컴 윤고딕 720"/>
              <a:cs typeface="에스코어 드림 4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10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0400" y="2748147"/>
            <a:ext cx="3505200" cy="4790706"/>
          </a:xfrm>
          <a:prstGeom prst="rect">
            <a:avLst/>
          </a:prstGeom>
        </p:spPr>
      </p:pic>
      <p:sp>
        <p:nvSpPr>
          <p:cNvPr id="1006" name="Object 2"/>
          <p:cNvSpPr txBox="1"/>
          <p:nvPr/>
        </p:nvSpPr>
        <p:spPr>
          <a:xfrm>
            <a:off x="2691619" y="440889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2020 / </a:t>
            </a: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나의 꿈 발표대회</a:t>
            </a:r>
            <a:endParaRPr 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sp>
        <p:nvSpPr>
          <p:cNvPr id="1007" name="Object 3"/>
          <p:cNvSpPr txBox="1"/>
          <p:nvPr/>
        </p:nvSpPr>
        <p:spPr>
          <a:xfrm>
            <a:off x="2691619" y="9558192"/>
            <a:ext cx="12904762" cy="25713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800" b="1" kern="0" spc="1600">
                <a:solidFill>
                  <a:srgbClr val="000000"/>
                </a:solidFill>
                <a:latin typeface="Futura Bk BT"/>
                <a:cs typeface="Futura Bk BT"/>
              </a:rPr>
              <a:t>상병 김현재</a:t>
            </a:r>
            <a:endParaRPr lang="ko-KR" altLang="en-US" sz="1800" b="1" kern="0" spc="1600">
              <a:solidFill>
                <a:srgbClr val="000000"/>
              </a:solidFill>
              <a:latin typeface="Futura Bk BT"/>
              <a:cs typeface="Futura Bk BT"/>
            </a:endParaRPr>
          </a:p>
        </p:txBody>
      </p:sp>
      <p:pic>
        <p:nvPicPr>
          <p:cNvPr id="100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73408" y="2190750"/>
            <a:ext cx="6841435" cy="5619750"/>
          </a:xfrm>
          <a:prstGeom prst="rect">
            <a:avLst/>
          </a:prstGeom>
        </p:spPr>
      </p:pic>
      <p:pic>
        <p:nvPicPr>
          <p:cNvPr id="10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75559" y="1714499"/>
            <a:ext cx="1130764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251</ep:Words>
  <ep:PresentationFormat>On-screen Show (4:3)</ep:PresentationFormat>
  <ep:Paragraphs>96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2020-12-13T20:43:17.000</dcterms:created>
  <dc:creator>officegen</dc:creator>
  <cp:lastModifiedBy>dssc</cp:lastModifiedBy>
  <dcterms:modified xsi:type="dcterms:W3CDTF">2020-12-15T11:00:57.554</dcterms:modified>
  <cp:revision>107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